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7"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963B07-1782-4609-AF75-9C460AEE1D43}" v="180" dt="2020-03-21T23:23:31.938"/>
    <p1510:client id="{BA7F9E9F-AD91-449A-8356-35962E94993E}" v="429" dt="2020-03-23T14:46:03.4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83" autoAdjust="0"/>
    <p:restoredTop sz="94660"/>
  </p:normalViewPr>
  <p:slideViewPr>
    <p:cSldViewPr snapToGrid="0">
      <p:cViewPr varScale="1">
        <p:scale>
          <a:sx n="73" d="100"/>
          <a:sy n="73" d="100"/>
        </p:scale>
        <p:origin x="-60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810A5-1A13-4087-8DFA-155E6E5B5D73}" type="datetimeFigureOut">
              <a:rPr lang="tr-TR" smtClean="0"/>
              <a:pPr/>
              <a:t>25.03.2020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00CBFCC-E1FF-473E-BF42-70E7405CF173}"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810A5-1A13-4087-8DFA-155E6E5B5D73}" type="datetimeFigureOut">
              <a:rPr lang="tr-TR" smtClean="0"/>
              <a:pPr/>
              <a:t>25.03.2020</a:t>
            </a:fld>
            <a:endParaRPr lang="tr-T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CBFCC-E1FF-473E-BF42-70E7405CF17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D6C924-BB0C-4A7A-9EB7-800BBB852238}"/>
              </a:ext>
            </a:extLst>
          </p:cNvPr>
          <p:cNvSpPr>
            <a:spLocks noGrp="1"/>
          </p:cNvSpPr>
          <p:nvPr>
            <p:ph type="ctrTitle"/>
          </p:nvPr>
        </p:nvSpPr>
        <p:spPr/>
        <p:txBody>
          <a:bodyPr/>
          <a:lstStyle/>
          <a:p>
            <a:r>
              <a:rPr lang="en-US" dirty="0">
                <a:cs typeface="Arial"/>
              </a:rPr>
              <a:t>Lecture Three</a:t>
            </a:r>
            <a:endParaRPr lang="en-US" dirty="0"/>
          </a:p>
        </p:txBody>
      </p:sp>
      <p:sp>
        <p:nvSpPr>
          <p:cNvPr id="3" name="Subtitle 2">
            <a:extLst>
              <a:ext uri="{FF2B5EF4-FFF2-40B4-BE49-F238E27FC236}">
                <a16:creationId xmlns="" xmlns:a16="http://schemas.microsoft.com/office/drawing/2014/main" id="{1E251BFD-169F-44D3-ADD1-AAB11AD93D2F}"/>
              </a:ext>
            </a:extLst>
          </p:cNvPr>
          <p:cNvSpPr>
            <a:spLocks noGrp="1"/>
          </p:cNvSpPr>
          <p:nvPr>
            <p:ph type="subTitle" idx="1"/>
          </p:nvPr>
        </p:nvSpPr>
        <p:spPr>
          <a:xfrm>
            <a:off x="1636463" y="974824"/>
            <a:ext cx="5357600" cy="1160213"/>
          </a:xfrm>
        </p:spPr>
        <p:txBody>
          <a:bodyPr/>
          <a:lstStyle/>
          <a:p>
            <a:endParaRPr lang="en-US"/>
          </a:p>
        </p:txBody>
      </p:sp>
    </p:spTree>
    <p:extLst>
      <p:ext uri="{BB962C8B-B14F-4D97-AF65-F5344CB8AC3E}">
        <p14:creationId xmlns="" xmlns:p14="http://schemas.microsoft.com/office/powerpoint/2010/main" val="203153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717201-C80A-44E8-883F-A2BA864ADF8D}"/>
              </a:ext>
            </a:extLst>
          </p:cNvPr>
          <p:cNvSpPr>
            <a:spLocks noGrp="1"/>
          </p:cNvSpPr>
          <p:nvPr>
            <p:ph type="title"/>
          </p:nvPr>
        </p:nvSpPr>
        <p:spPr>
          <a:xfrm>
            <a:off x="15824601" y="-658435"/>
            <a:ext cx="7958331" cy="1077229"/>
          </a:xfrm>
        </p:spPr>
        <p:txBody>
          <a:bodyPr/>
          <a:lstStyle/>
          <a:p>
            <a:endParaRPr lang="en-US"/>
          </a:p>
        </p:txBody>
      </p:sp>
      <p:sp>
        <p:nvSpPr>
          <p:cNvPr id="3" name="Content Placeholder 2">
            <a:extLst>
              <a:ext uri="{FF2B5EF4-FFF2-40B4-BE49-F238E27FC236}">
                <a16:creationId xmlns="" xmlns:a16="http://schemas.microsoft.com/office/drawing/2014/main" id="{0621A4D5-F16E-472B-A9A6-5CC9DB71968D}"/>
              </a:ext>
            </a:extLst>
          </p:cNvPr>
          <p:cNvSpPr>
            <a:spLocks noGrp="1"/>
          </p:cNvSpPr>
          <p:nvPr>
            <p:ph idx="1"/>
          </p:nvPr>
        </p:nvSpPr>
        <p:spPr>
          <a:xfrm>
            <a:off x="602618" y="1764569"/>
            <a:ext cx="10628878" cy="3422735"/>
          </a:xfrm>
        </p:spPr>
        <p:txBody>
          <a:bodyPr vert="horz" lIns="91440" tIns="45720" rIns="91440" bIns="45720" rtlCol="0" anchor="ctr">
            <a:noAutofit/>
          </a:bodyPr>
          <a:lstStyle/>
          <a:p>
            <a:pPr marL="344170" indent="-344170" algn="just"/>
            <a:r>
              <a:rPr lang="en-US" dirty="0">
                <a:ea typeface="+mn-lt"/>
                <a:cs typeface="+mn-lt"/>
              </a:rPr>
              <a:t>(6) </a:t>
            </a:r>
            <a:r>
              <a:rPr lang="en-US" b="1" dirty="0" err="1">
                <a:ea typeface="+mn-lt"/>
                <a:cs typeface="+mn-lt"/>
              </a:rPr>
              <a:t>Équivalence</a:t>
            </a:r>
            <a:r>
              <a:rPr lang="en-US" dirty="0">
                <a:ea typeface="+mn-lt"/>
                <a:cs typeface="+mn-lt"/>
              </a:rPr>
              <a:t>,  or </a:t>
            </a:r>
            <a:r>
              <a:rPr lang="en-US" b="1" dirty="0">
                <a:ea typeface="+mn-lt"/>
                <a:cs typeface="+mn-lt"/>
              </a:rPr>
              <a:t>idiomatic translation:</a:t>
            </a:r>
            <a:r>
              <a:rPr lang="en-US" dirty="0">
                <a:ea typeface="+mn-lt"/>
                <a:cs typeface="+mn-lt"/>
              </a:rPr>
              <a:t> Vinay and  </a:t>
            </a:r>
            <a:r>
              <a:rPr lang="en-US" dirty="0" err="1">
                <a:ea typeface="+mn-lt"/>
                <a:cs typeface="+mn-lt"/>
              </a:rPr>
              <a:t>Darbelnet</a:t>
            </a:r>
            <a:r>
              <a:rPr lang="en-US" dirty="0">
                <a:ea typeface="+mn-lt"/>
                <a:cs typeface="+mn-lt"/>
              </a:rPr>
              <a:t>  use  this term to refer to cases where languages describe the same  situation by different stylistic or structural means.  </a:t>
            </a:r>
            <a:r>
              <a:rPr lang="en-US" dirty="0" err="1">
                <a:ea typeface="+mn-lt"/>
                <a:cs typeface="+mn-lt"/>
              </a:rPr>
              <a:t>Équivalence</a:t>
            </a:r>
            <a:r>
              <a:rPr lang="en-US" dirty="0">
                <a:ea typeface="+mn-lt"/>
                <a:cs typeface="+mn-lt"/>
              </a:rPr>
              <a:t> is particularly useful in translating idioms and proverbs.</a:t>
            </a:r>
            <a:endParaRPr lang="en-US" dirty="0">
              <a:cs typeface="Arial" panose="020B0604020202020204"/>
            </a:endParaRPr>
          </a:p>
          <a:p>
            <a:pPr marL="344170" indent="-344170" algn="just"/>
            <a:r>
              <a:rPr lang="en-US" dirty="0">
                <a:ea typeface="+mn-lt"/>
                <a:cs typeface="+mn-lt"/>
              </a:rPr>
              <a:t> </a:t>
            </a:r>
            <a:r>
              <a:rPr lang="en-US" b="1" dirty="0">
                <a:ea typeface="+mn-lt"/>
                <a:cs typeface="+mn-lt"/>
              </a:rPr>
              <a:t>Adaptation</a:t>
            </a:r>
            <a:r>
              <a:rPr lang="en-US" dirty="0">
                <a:ea typeface="+mn-lt"/>
                <a:cs typeface="+mn-lt"/>
              </a:rPr>
              <a:t>: This involves changing  the cultural reference  when a situation in the source  culture does not exist in the target  culture. For example, Vinay and </a:t>
            </a:r>
            <a:r>
              <a:rPr lang="en-US" dirty="0" err="1">
                <a:ea typeface="+mn-lt"/>
                <a:cs typeface="+mn-lt"/>
              </a:rPr>
              <a:t>Darbelnet</a:t>
            </a:r>
            <a:r>
              <a:rPr lang="en-US" dirty="0">
                <a:ea typeface="+mn-lt"/>
                <a:cs typeface="+mn-lt"/>
              </a:rPr>
              <a:t>  suggest that the cultural connotation  of a reference  to the game of cricket in an English text might be best translated into French by a reference to the Tour de France. The authors claim that a refusal to use such adaptation  in an otherwise ‘perfectly correct’ TT ‘may still be noticeable  by an undefinable tone, something  that does  not sound quite right’. However, whereas  their solution may work for some restricted  metaphorical uses,  it would make little sense to change the domain cricket to that of cycling in phrases such  as </a:t>
            </a:r>
            <a:r>
              <a:rPr lang="en-US" i="1" dirty="0">
                <a:ea typeface="+mn-lt"/>
                <a:cs typeface="+mn-lt"/>
              </a:rPr>
              <a:t>that isn’t cricket </a:t>
            </a:r>
            <a:r>
              <a:rPr lang="en-US" dirty="0">
                <a:ea typeface="+mn-lt"/>
                <a:cs typeface="+mn-lt"/>
              </a:rPr>
              <a:t>(‘that isn’t fair’) or ‘a sleepy Wednesday morning county match at Lords [cricket ground in London]’.</a:t>
            </a:r>
            <a:endParaRPr lang="en-US">
              <a:cs typeface="Arial" panose="020B0604020202020204"/>
            </a:endParaRPr>
          </a:p>
        </p:txBody>
      </p:sp>
    </p:spTree>
    <p:extLst>
      <p:ext uri="{BB962C8B-B14F-4D97-AF65-F5344CB8AC3E}">
        <p14:creationId xmlns="" xmlns:p14="http://schemas.microsoft.com/office/powerpoint/2010/main" val="193462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C9C630-9964-4EBE-8E3E-465AA12111C1}"/>
              </a:ext>
            </a:extLst>
          </p:cNvPr>
          <p:cNvSpPr>
            <a:spLocks noGrp="1"/>
          </p:cNvSpPr>
          <p:nvPr>
            <p:ph type="title"/>
          </p:nvPr>
        </p:nvSpPr>
        <p:spPr>
          <a:xfrm flipH="1">
            <a:off x="10570139" y="808056"/>
            <a:ext cx="5570763" cy="1077229"/>
          </a:xfrm>
        </p:spPr>
        <p:txBody>
          <a:bodyPr/>
          <a:lstStyle/>
          <a:p>
            <a:endParaRPr lang="en-US"/>
          </a:p>
        </p:txBody>
      </p:sp>
      <p:sp>
        <p:nvSpPr>
          <p:cNvPr id="19" name="Content Placeholder 18">
            <a:extLst>
              <a:ext uri="{FF2B5EF4-FFF2-40B4-BE49-F238E27FC236}">
                <a16:creationId xmlns="" xmlns:a16="http://schemas.microsoft.com/office/drawing/2014/main" id="{25029602-41A0-41E9-A227-113EC8D175D1}"/>
              </a:ext>
            </a:extLst>
          </p:cNvPr>
          <p:cNvSpPr>
            <a:spLocks noGrp="1"/>
          </p:cNvSpPr>
          <p:nvPr>
            <p:ph idx="1"/>
          </p:nvPr>
        </p:nvSpPr>
        <p:spPr>
          <a:xfrm>
            <a:off x="947675" y="139928"/>
            <a:ext cx="10312577" cy="6384468"/>
          </a:xfrm>
        </p:spPr>
        <p:txBody>
          <a:bodyPr>
            <a:normAutofit fontScale="85000" lnSpcReduction="20000"/>
          </a:bodyPr>
          <a:lstStyle/>
          <a:p>
            <a:pPr marL="344170" indent="-344170" algn="just"/>
            <a:r>
              <a:rPr lang="en-US" dirty="0">
                <a:ea typeface="+mn-lt"/>
                <a:cs typeface="+mn-lt"/>
              </a:rPr>
              <a:t>Whether the suggested target segment is an appropriate equivalent  would depend on circumstances, audience and the type of equivalence  envisaged.  On a racecourse, the ST phrase  might well not be so metaphorical and might require more formal equivalence  in translation.</a:t>
            </a:r>
            <a:endParaRPr lang="en-US"/>
          </a:p>
          <a:p>
            <a:pPr marL="344170" indent="-344170" algn="just"/>
            <a:r>
              <a:rPr lang="en-US" dirty="0">
                <a:ea typeface="+mn-lt"/>
                <a:cs typeface="+mn-lt"/>
              </a:rPr>
              <a:t>The problem of the inevitable subjectivity that the invariant entails has  been tackled by many scholars. we discuss taxonomic linguistic approaches that have attempted to produce a comprehensive model of translation shift analysis.  We considers modern  descriptive  translation  studies. Its  leading proponent, Gideon  </a:t>
            </a:r>
            <a:r>
              <a:rPr lang="en-US" dirty="0" err="1">
                <a:ea typeface="+mn-lt"/>
                <a:cs typeface="+mn-lt"/>
              </a:rPr>
              <a:t>Toury</a:t>
            </a:r>
            <a:r>
              <a:rPr lang="en-US" dirty="0">
                <a:ea typeface="+mn-lt"/>
                <a:cs typeface="+mn-lt"/>
              </a:rPr>
              <a:t>, shuns  a  prescriptive  definition of equivalence  and, accepting as given that a TT is ‘equivalent’ to its ST, instead  seeks  to identify the web  of relations  between the  two. Yet there  is still a great  deal  of practically oriented  writing on translation that continues  a prescriptive discussion of equivalence. Translator training courses also, perhaps inevitably, tend to have this focus: errors by the trainee translators  tend to be corrected prescriptively according  to a notion of equivalence held by the tutor.</a:t>
            </a:r>
          </a:p>
        </p:txBody>
      </p:sp>
    </p:spTree>
    <p:extLst>
      <p:ext uri="{BB962C8B-B14F-4D97-AF65-F5344CB8AC3E}">
        <p14:creationId xmlns="" xmlns:p14="http://schemas.microsoft.com/office/powerpoint/2010/main" val="334392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669A84-8518-4834-A7F5-EC2A8F016D6D}"/>
              </a:ext>
            </a:extLst>
          </p:cNvPr>
          <p:cNvSpPr>
            <a:spLocks noGrp="1"/>
          </p:cNvSpPr>
          <p:nvPr>
            <p:ph type="title"/>
          </p:nvPr>
        </p:nvSpPr>
        <p:spPr>
          <a:xfrm>
            <a:off x="-853135" y="463000"/>
            <a:ext cx="7958331" cy="1077229"/>
          </a:xfrm>
        </p:spPr>
        <p:txBody>
          <a:bodyPr/>
          <a:lstStyle/>
          <a:p>
            <a:r>
              <a:rPr lang="en-US" b="1" dirty="0">
                <a:ea typeface="+mj-lt"/>
                <a:cs typeface="+mj-lt"/>
              </a:rPr>
              <a:t>Vinay and </a:t>
            </a:r>
            <a:r>
              <a:rPr lang="en-US" b="1" dirty="0" err="1">
                <a:ea typeface="+mj-lt"/>
                <a:cs typeface="+mj-lt"/>
              </a:rPr>
              <a:t>Darbelnet’s</a:t>
            </a:r>
            <a:r>
              <a:rPr lang="en-US" b="1" dirty="0">
                <a:ea typeface="+mj-lt"/>
                <a:cs typeface="+mj-lt"/>
              </a:rPr>
              <a:t> model</a:t>
            </a:r>
            <a:endParaRPr lang="en-US" dirty="0">
              <a:ea typeface="+mj-lt"/>
              <a:cs typeface="+mj-lt"/>
            </a:endParaRPr>
          </a:p>
        </p:txBody>
      </p:sp>
      <p:sp>
        <p:nvSpPr>
          <p:cNvPr id="3" name="Content Placeholder 2">
            <a:extLst>
              <a:ext uri="{FF2B5EF4-FFF2-40B4-BE49-F238E27FC236}">
                <a16:creationId xmlns="" xmlns:a16="http://schemas.microsoft.com/office/drawing/2014/main" id="{113D8FB6-CA99-4B07-85B5-EB5E0B538884}"/>
              </a:ext>
            </a:extLst>
          </p:cNvPr>
          <p:cNvSpPr>
            <a:spLocks noGrp="1"/>
          </p:cNvSpPr>
          <p:nvPr>
            <p:ph idx="1"/>
          </p:nvPr>
        </p:nvSpPr>
        <p:spPr>
          <a:xfrm>
            <a:off x="1105825" y="671890"/>
            <a:ext cx="9981898" cy="6010658"/>
          </a:xfrm>
        </p:spPr>
        <p:txBody>
          <a:bodyPr>
            <a:normAutofit fontScale="92500" lnSpcReduction="20000"/>
          </a:bodyPr>
          <a:lstStyle/>
          <a:p>
            <a:pPr marL="344170" indent="-344170" algn="just"/>
            <a:r>
              <a:rPr lang="en-US" dirty="0">
                <a:ea typeface="+mn-lt"/>
                <a:cs typeface="+mn-lt"/>
              </a:rPr>
              <a:t>Influenced by earlier work by the Russian  theorist and translator Andrei Fedorov (1953),  as described by Mossop  (2013)  and Pym (2016),  Vinay and </a:t>
            </a:r>
            <a:r>
              <a:rPr lang="en-US" dirty="0" err="1">
                <a:ea typeface="+mn-lt"/>
                <a:cs typeface="+mn-lt"/>
              </a:rPr>
              <a:t>Darbelnet</a:t>
            </a:r>
            <a:r>
              <a:rPr lang="en-US" dirty="0">
                <a:ea typeface="+mn-lt"/>
                <a:cs typeface="+mn-lt"/>
              </a:rPr>
              <a:t> carried out a comparative stylistic analysis of French and English. They looked at texts in both languages, noting differences between the languages and identifying different translation  ‘strategies’  and  ‘procedures’.  These  terms  are  sometimes confused in writing about translation.  In the technical sense a </a:t>
            </a:r>
            <a:r>
              <a:rPr lang="en-US" b="1" dirty="0">
                <a:ea typeface="+mn-lt"/>
                <a:cs typeface="+mn-lt"/>
              </a:rPr>
              <a:t>strategy </a:t>
            </a:r>
            <a:r>
              <a:rPr lang="en-US" dirty="0">
                <a:ea typeface="+mn-lt"/>
                <a:cs typeface="+mn-lt"/>
              </a:rPr>
              <a:t>is an overall orientation of the translator (e.g. towards ‘free’ or  ‘literal’ translation,  towards  the  TT or  ST,  towards  domestication or foreignization) whereas  a </a:t>
            </a:r>
            <a:r>
              <a:rPr lang="en-US" b="1" dirty="0">
                <a:ea typeface="+mn-lt"/>
                <a:cs typeface="+mn-lt"/>
              </a:rPr>
              <a:t>procedure </a:t>
            </a:r>
            <a:r>
              <a:rPr lang="en-US" dirty="0">
                <a:ea typeface="+mn-lt"/>
                <a:cs typeface="+mn-lt"/>
              </a:rPr>
              <a:t>is a specific technique  or method  used  by the translator at a certain point in a text (e.g. the borrowing of a word from the SL, the addition of an explanation or a footnote in the TT).</a:t>
            </a:r>
            <a:endParaRPr lang="en-US"/>
          </a:p>
        </p:txBody>
      </p:sp>
    </p:spTree>
    <p:extLst>
      <p:ext uri="{BB962C8B-B14F-4D97-AF65-F5344CB8AC3E}">
        <p14:creationId xmlns="" xmlns:p14="http://schemas.microsoft.com/office/powerpoint/2010/main" val="2615218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CD4172-0DA8-4D85-8BBA-D727AA8E8E21}"/>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A4698AEE-E67A-4921-8F01-9243AD91316D}"/>
              </a:ext>
            </a:extLst>
          </p:cNvPr>
          <p:cNvSpPr>
            <a:spLocks noGrp="1"/>
          </p:cNvSpPr>
          <p:nvPr>
            <p:ph idx="1"/>
          </p:nvPr>
        </p:nvSpPr>
        <p:spPr>
          <a:xfrm>
            <a:off x="990807" y="211815"/>
            <a:ext cx="10255069" cy="6470733"/>
          </a:xfrm>
        </p:spPr>
        <p:txBody>
          <a:bodyPr>
            <a:normAutofit fontScale="70000" lnSpcReduction="20000"/>
          </a:bodyPr>
          <a:lstStyle/>
          <a:p>
            <a:pPr marL="0" indent="0" algn="just">
              <a:buNone/>
            </a:pPr>
            <a:endParaRPr lang="en-US">
              <a:cs typeface="Arial" panose="020B0604020202020204"/>
            </a:endParaRPr>
          </a:p>
          <a:p>
            <a:pPr marL="344170" indent="-344170" algn="just"/>
            <a:r>
              <a:rPr lang="en-US" dirty="0">
                <a:ea typeface="+mn-lt"/>
                <a:cs typeface="+mn-lt"/>
              </a:rPr>
              <a:t>The  two  general   translation   strategies  identified  by  Vinay and   </a:t>
            </a:r>
            <a:r>
              <a:rPr lang="en-US" dirty="0" err="1">
                <a:ea typeface="+mn-lt"/>
                <a:cs typeface="+mn-lt"/>
              </a:rPr>
              <a:t>Darbelnet</a:t>
            </a:r>
            <a:endParaRPr lang="en-US" dirty="0">
              <a:ea typeface="+mn-lt"/>
              <a:cs typeface="+mn-lt"/>
            </a:endParaRPr>
          </a:p>
          <a:p>
            <a:pPr marL="344170" indent="-344170" algn="just"/>
            <a:r>
              <a:rPr lang="en-US" dirty="0">
                <a:ea typeface="+mn-lt"/>
                <a:cs typeface="+mn-lt"/>
              </a:rPr>
              <a:t>(1995/2004: 128–37) are (</a:t>
            </a:r>
            <a:r>
              <a:rPr lang="en-US" dirty="0" err="1">
                <a:ea typeface="+mn-lt"/>
                <a:cs typeface="+mn-lt"/>
              </a:rPr>
              <a:t>i</a:t>
            </a:r>
            <a:r>
              <a:rPr lang="en-US" dirty="0">
                <a:ea typeface="+mn-lt"/>
                <a:cs typeface="+mn-lt"/>
              </a:rPr>
              <a:t>) </a:t>
            </a:r>
            <a:r>
              <a:rPr lang="en-US" b="1" dirty="0">
                <a:ea typeface="+mn-lt"/>
                <a:cs typeface="+mn-lt"/>
              </a:rPr>
              <a:t>direct translation </a:t>
            </a:r>
            <a:r>
              <a:rPr lang="en-US" dirty="0">
                <a:ea typeface="+mn-lt"/>
                <a:cs typeface="+mn-lt"/>
              </a:rPr>
              <a:t>and (ii) </a:t>
            </a:r>
            <a:r>
              <a:rPr lang="en-US" b="1" dirty="0">
                <a:ea typeface="+mn-lt"/>
                <a:cs typeface="+mn-lt"/>
              </a:rPr>
              <a:t>oblique translation</a:t>
            </a:r>
            <a:r>
              <a:rPr lang="en-US" dirty="0">
                <a:ea typeface="+mn-lt"/>
                <a:cs typeface="+mn-lt"/>
              </a:rPr>
              <a:t>,</a:t>
            </a:r>
          </a:p>
          <a:p>
            <a:pPr marL="344170" indent="-344170" algn="just"/>
            <a:r>
              <a:rPr lang="en-US" dirty="0">
                <a:ea typeface="+mn-lt"/>
                <a:cs typeface="+mn-lt"/>
              </a:rPr>
              <a:t>which hark back to the ‘literal vs. free’ division discussed in Chapter  2. Indeed, ‘literal’ is given by the  authors  as  a synonym for direct  translation. The two strategies comprise  </a:t>
            </a:r>
            <a:r>
              <a:rPr lang="en-US" b="1" dirty="0">
                <a:ea typeface="+mn-lt"/>
                <a:cs typeface="+mn-lt"/>
              </a:rPr>
              <a:t>seven procedures</a:t>
            </a:r>
            <a:r>
              <a:rPr lang="en-US" dirty="0">
                <a:ea typeface="+mn-lt"/>
                <a:cs typeface="+mn-lt"/>
              </a:rPr>
              <a:t>, of which </a:t>
            </a:r>
            <a:r>
              <a:rPr lang="en-US" b="1" dirty="0">
                <a:ea typeface="+mn-lt"/>
                <a:cs typeface="+mn-lt"/>
              </a:rPr>
              <a:t>direct translation </a:t>
            </a:r>
            <a:r>
              <a:rPr lang="en-US" dirty="0">
                <a:ea typeface="+mn-lt"/>
                <a:cs typeface="+mn-lt"/>
              </a:rPr>
              <a:t>covers three:</a:t>
            </a:r>
          </a:p>
          <a:p>
            <a:pPr marL="344170" indent="-344170" algn="just"/>
            <a:r>
              <a:rPr lang="en-US" dirty="0">
                <a:ea typeface="+mn-lt"/>
                <a:cs typeface="+mn-lt"/>
              </a:rPr>
              <a:t>(1) </a:t>
            </a:r>
            <a:r>
              <a:rPr lang="en-US" b="1" dirty="0">
                <a:ea typeface="+mn-lt"/>
                <a:cs typeface="+mn-lt"/>
              </a:rPr>
              <a:t>Borrowing: </a:t>
            </a:r>
            <a:r>
              <a:rPr lang="en-US" dirty="0">
                <a:ea typeface="+mn-lt"/>
                <a:cs typeface="+mn-lt"/>
              </a:rPr>
              <a:t>The SL word is transferred  directly to the TL. This category  covers words such as the Russian </a:t>
            </a:r>
            <a:r>
              <a:rPr lang="en-US" i="1" dirty="0" err="1">
                <a:ea typeface="+mn-lt"/>
                <a:cs typeface="+mn-lt"/>
              </a:rPr>
              <a:t>rouble</a:t>
            </a:r>
            <a:r>
              <a:rPr lang="en-US" i="1" dirty="0">
                <a:ea typeface="+mn-lt"/>
                <a:cs typeface="+mn-lt"/>
              </a:rPr>
              <a:t>, </a:t>
            </a:r>
            <a:r>
              <a:rPr lang="en-US" i="1" dirty="0" err="1">
                <a:ea typeface="+mn-lt"/>
                <a:cs typeface="+mn-lt"/>
              </a:rPr>
              <a:t>datcha</a:t>
            </a:r>
            <a:r>
              <a:rPr lang="en-US" dirty="0">
                <a:ea typeface="+mn-lt"/>
                <a:cs typeface="+mn-lt"/>
              </a:rPr>
              <a:t>, the  later  </a:t>
            </a:r>
            <a:r>
              <a:rPr lang="en-US" i="1" dirty="0">
                <a:ea typeface="+mn-lt"/>
                <a:cs typeface="+mn-lt"/>
              </a:rPr>
              <a:t>glasnost   </a:t>
            </a:r>
            <a:r>
              <a:rPr lang="en-US" dirty="0">
                <a:ea typeface="+mn-lt"/>
                <a:cs typeface="+mn-lt"/>
              </a:rPr>
              <a:t>and  </a:t>
            </a:r>
            <a:r>
              <a:rPr lang="en-US" i="1" dirty="0">
                <a:ea typeface="+mn-lt"/>
                <a:cs typeface="+mn-lt"/>
              </a:rPr>
              <a:t>perestroika</a:t>
            </a:r>
            <a:r>
              <a:rPr lang="en-US" dirty="0">
                <a:ea typeface="+mn-lt"/>
                <a:cs typeface="+mn-lt"/>
              </a:rPr>
              <a:t>,  that  are  used   in English  and  other languages to fill a semantic  gap  in the TL. Sometimes borrowings  may be employed  to add  local </a:t>
            </a:r>
            <a:r>
              <a:rPr lang="en-US" dirty="0" err="1">
                <a:ea typeface="+mn-lt"/>
                <a:cs typeface="+mn-lt"/>
              </a:rPr>
              <a:t>colour</a:t>
            </a:r>
            <a:r>
              <a:rPr lang="en-US" dirty="0">
                <a:ea typeface="+mn-lt"/>
                <a:cs typeface="+mn-lt"/>
              </a:rPr>
              <a:t> (</a:t>
            </a:r>
            <a:r>
              <a:rPr lang="en-US" i="1" dirty="0">
                <a:ea typeface="+mn-lt"/>
                <a:cs typeface="+mn-lt"/>
              </a:rPr>
              <a:t>sushi,  kimono,  </a:t>
            </a:r>
            <a:r>
              <a:rPr lang="en-US" i="1" dirty="0" err="1">
                <a:ea typeface="+mn-lt"/>
                <a:cs typeface="+mn-lt"/>
              </a:rPr>
              <a:t>Osho</a:t>
            </a:r>
            <a:r>
              <a:rPr lang="en-US" i="1" dirty="0">
                <a:ea typeface="+mn-lt"/>
                <a:cs typeface="+mn-lt"/>
              </a:rPr>
              <a:t>–</a:t>
            </a:r>
            <a:r>
              <a:rPr lang="en-US" i="1" dirty="0" err="1">
                <a:ea typeface="+mn-lt"/>
                <a:cs typeface="+mn-lt"/>
              </a:rPr>
              <a:t>gatsu</a:t>
            </a:r>
            <a:r>
              <a:rPr lang="en-US" i="1" dirty="0">
                <a:ea typeface="+mn-lt"/>
                <a:cs typeface="+mn-lt"/>
              </a:rPr>
              <a:t> </a:t>
            </a:r>
            <a:r>
              <a:rPr lang="en-US" dirty="0">
                <a:ea typeface="+mn-lt"/>
                <a:cs typeface="+mn-lt"/>
              </a:rPr>
              <a:t>in a tourist brochure  about  Japan,  for instance).  Of course,  in some  technical  fields there is much borrowing of terms (e.g. </a:t>
            </a:r>
            <a:r>
              <a:rPr lang="en-US" i="1" dirty="0">
                <a:ea typeface="+mn-lt"/>
                <a:cs typeface="+mn-lt"/>
              </a:rPr>
              <a:t>computer, internet</a:t>
            </a:r>
            <a:r>
              <a:rPr lang="en-US" dirty="0">
                <a:ea typeface="+mn-lt"/>
                <a:cs typeface="+mn-lt"/>
              </a:rPr>
              <a:t>, from English to Malay). In languages with differing scripts,  borrowing entails an additional need for transcription, as in the borrowings of mathematical, scientific and other terms from Arabic into Latin and, later, other languages (e.g.   [</a:t>
            </a:r>
            <a:r>
              <a:rPr lang="en-US" i="1" dirty="0">
                <a:ea typeface="+mn-lt"/>
                <a:cs typeface="+mn-lt"/>
              </a:rPr>
              <a:t>al- </a:t>
            </a:r>
            <a:r>
              <a:rPr lang="en-US" i="1" dirty="0" err="1">
                <a:ea typeface="+mn-lt"/>
                <a:cs typeface="+mn-lt"/>
              </a:rPr>
              <a:t>jabr</a:t>
            </a:r>
            <a:r>
              <a:rPr lang="en-US" dirty="0">
                <a:ea typeface="+mn-lt"/>
                <a:cs typeface="+mn-lt"/>
              </a:rPr>
              <a:t>] to </a:t>
            </a:r>
            <a:r>
              <a:rPr lang="en-US" i="1" dirty="0">
                <a:ea typeface="+mn-lt"/>
                <a:cs typeface="+mn-lt"/>
              </a:rPr>
              <a:t>algebra</a:t>
            </a:r>
            <a:r>
              <a:rPr lang="en-US" dirty="0">
                <a:ea typeface="+mn-lt"/>
                <a:cs typeface="+mn-lt"/>
              </a:rPr>
              <a:t>).</a:t>
            </a:r>
          </a:p>
          <a:p>
            <a:pPr marL="344170" indent="-344170" algn="just"/>
            <a:endParaRPr lang="en-US" dirty="0">
              <a:cs typeface="Arial"/>
            </a:endParaRPr>
          </a:p>
        </p:txBody>
      </p:sp>
    </p:spTree>
    <p:extLst>
      <p:ext uri="{BB962C8B-B14F-4D97-AF65-F5344CB8AC3E}">
        <p14:creationId xmlns="" xmlns:p14="http://schemas.microsoft.com/office/powerpoint/2010/main" val="53375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656F50-540B-4978-AD5D-F7328BDF3617}"/>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9793BB85-948C-43B5-ABC2-B35B0EE2399B}"/>
              </a:ext>
            </a:extLst>
          </p:cNvPr>
          <p:cNvSpPr>
            <a:spLocks noGrp="1"/>
          </p:cNvSpPr>
          <p:nvPr>
            <p:ph idx="1"/>
          </p:nvPr>
        </p:nvSpPr>
        <p:spPr>
          <a:xfrm>
            <a:off x="918920" y="456230"/>
            <a:ext cx="10168803" cy="6398846"/>
          </a:xfrm>
        </p:spPr>
        <p:txBody>
          <a:bodyPr>
            <a:normAutofit fontScale="85000" lnSpcReduction="20000"/>
          </a:bodyPr>
          <a:lstStyle/>
          <a:p>
            <a:pPr marL="344170" indent="-344170"/>
            <a:r>
              <a:rPr lang="en-US" dirty="0">
                <a:ea typeface="+mn-lt"/>
                <a:cs typeface="+mn-lt"/>
              </a:rPr>
              <a:t>(2) </a:t>
            </a:r>
            <a:r>
              <a:rPr lang="en-US" b="1" dirty="0">
                <a:ea typeface="+mn-lt"/>
                <a:cs typeface="+mn-lt"/>
              </a:rPr>
              <a:t>Calque: </a:t>
            </a:r>
            <a:r>
              <a:rPr lang="en-US" dirty="0">
                <a:ea typeface="+mn-lt"/>
                <a:cs typeface="+mn-lt"/>
              </a:rPr>
              <a:t>This is ‘a special kind of borrowing’ where  the SL expression  or structure  is transferred  in a literal translation. For example, the French calque </a:t>
            </a:r>
            <a:r>
              <a:rPr lang="en-US" i="1" dirty="0">
                <a:ea typeface="+mn-lt"/>
                <a:cs typeface="+mn-lt"/>
              </a:rPr>
              <a:t>science-fiction </a:t>
            </a:r>
            <a:r>
              <a:rPr lang="en-US" dirty="0">
                <a:ea typeface="+mn-lt"/>
                <a:cs typeface="+mn-lt"/>
              </a:rPr>
              <a:t>for the English.</a:t>
            </a:r>
            <a:endParaRPr lang="en-US"/>
          </a:p>
          <a:p>
            <a:pPr marL="344170" indent="-344170"/>
            <a:r>
              <a:rPr lang="en-US" dirty="0">
                <a:ea typeface="+mn-lt"/>
                <a:cs typeface="+mn-lt"/>
              </a:rPr>
              <a:t>Vinay and </a:t>
            </a:r>
            <a:r>
              <a:rPr lang="en-US" dirty="0" err="1">
                <a:ea typeface="+mn-lt"/>
                <a:cs typeface="+mn-lt"/>
              </a:rPr>
              <a:t>Darbelnet</a:t>
            </a:r>
            <a:r>
              <a:rPr lang="en-US" dirty="0">
                <a:ea typeface="+mn-lt"/>
                <a:cs typeface="+mn-lt"/>
              </a:rPr>
              <a:t> note that both borrowings and calques often become fully integrated into the TL, although sometimes with some semantic change, which can turn them into false friends. An example is the German </a:t>
            </a:r>
            <a:r>
              <a:rPr lang="en-US" i="1" dirty="0">
                <a:ea typeface="+mn-lt"/>
                <a:cs typeface="+mn-lt"/>
              </a:rPr>
              <a:t>Handy </a:t>
            </a:r>
            <a:r>
              <a:rPr lang="en-US" dirty="0">
                <a:ea typeface="+mn-lt"/>
                <a:cs typeface="+mn-lt"/>
              </a:rPr>
              <a:t>for a </a:t>
            </a:r>
            <a:r>
              <a:rPr lang="en-US" i="1" dirty="0">
                <a:ea typeface="+mn-lt"/>
                <a:cs typeface="+mn-lt"/>
              </a:rPr>
              <a:t>mobile </a:t>
            </a:r>
            <a:r>
              <a:rPr lang="en-US" dirty="0">
                <a:ea typeface="+mn-lt"/>
                <a:cs typeface="+mn-lt"/>
              </a:rPr>
              <a:t>(cell) </a:t>
            </a:r>
            <a:r>
              <a:rPr lang="en-US" i="1" dirty="0">
                <a:ea typeface="+mn-lt"/>
                <a:cs typeface="+mn-lt"/>
              </a:rPr>
              <a:t>phone</a:t>
            </a:r>
            <a:r>
              <a:rPr lang="en-US" dirty="0">
                <a:ea typeface="+mn-lt"/>
                <a:cs typeface="+mn-lt"/>
              </a:rPr>
              <a:t>.</a:t>
            </a:r>
          </a:p>
          <a:p>
            <a:pPr marL="344170" indent="-344170" algn="just"/>
            <a:r>
              <a:rPr lang="en-US" dirty="0">
                <a:ea typeface="+mn-lt"/>
                <a:cs typeface="+mn-lt"/>
              </a:rPr>
              <a:t>(3) </a:t>
            </a:r>
            <a:r>
              <a:rPr lang="en-US" b="1" dirty="0">
                <a:ea typeface="+mn-lt"/>
                <a:cs typeface="+mn-lt"/>
              </a:rPr>
              <a:t>Literal translation</a:t>
            </a:r>
            <a:r>
              <a:rPr lang="en-US" dirty="0">
                <a:ea typeface="+mn-lt"/>
                <a:cs typeface="+mn-lt"/>
              </a:rPr>
              <a:t>: This is ‘word-for-word’ translation,  which Vinay and  </a:t>
            </a:r>
            <a:r>
              <a:rPr lang="en-US" dirty="0" err="1">
                <a:ea typeface="+mn-lt"/>
                <a:cs typeface="+mn-lt"/>
              </a:rPr>
              <a:t>Darbelnet</a:t>
            </a:r>
            <a:r>
              <a:rPr lang="en-US" dirty="0">
                <a:ea typeface="+mn-lt"/>
                <a:cs typeface="+mn-lt"/>
              </a:rPr>
              <a:t>  describe as  being  most  common between languages of the same family and culture. </a:t>
            </a:r>
          </a:p>
          <a:p>
            <a:pPr marL="344170" indent="-344170" algn="just"/>
            <a:r>
              <a:rPr lang="en-US" dirty="0">
                <a:ea typeface="+mn-lt"/>
                <a:cs typeface="+mn-lt"/>
              </a:rPr>
              <a:t>Literal translation  is the authors’ prescription  for good  translation:  ‘literal- ness should  only be  sacrificed  because of structural  and  metalinguistic requirements and  only after checking  that the meaning  is fully preserved’ . But, say Vinay and </a:t>
            </a:r>
            <a:r>
              <a:rPr lang="en-US" dirty="0" err="1">
                <a:ea typeface="+mn-lt"/>
                <a:cs typeface="+mn-lt"/>
              </a:rPr>
              <a:t>Darbelnet</a:t>
            </a:r>
            <a:r>
              <a:rPr lang="en-US" dirty="0">
                <a:ea typeface="+mn-lt"/>
                <a:cs typeface="+mn-lt"/>
              </a:rPr>
              <a:t>,  the translator may judge  literal translation  to  be  ‘unacceptable’   for what  are  grammatical, syntactic or pragmatic reasons.</a:t>
            </a:r>
          </a:p>
          <a:p>
            <a:pPr marL="344170" indent="-344170"/>
            <a:endParaRPr lang="en-US" dirty="0">
              <a:cs typeface="Arial"/>
            </a:endParaRPr>
          </a:p>
        </p:txBody>
      </p:sp>
    </p:spTree>
    <p:extLst>
      <p:ext uri="{BB962C8B-B14F-4D97-AF65-F5344CB8AC3E}">
        <p14:creationId xmlns="" xmlns:p14="http://schemas.microsoft.com/office/powerpoint/2010/main" val="1290234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DDBCE2-A4BE-4F42-BABA-F554407024CA}"/>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D9413FB5-C414-420B-8808-B32BA2EAE831}"/>
              </a:ext>
            </a:extLst>
          </p:cNvPr>
          <p:cNvSpPr>
            <a:spLocks noGrp="1"/>
          </p:cNvSpPr>
          <p:nvPr>
            <p:ph idx="1"/>
          </p:nvPr>
        </p:nvSpPr>
        <p:spPr>
          <a:xfrm>
            <a:off x="976429" y="240568"/>
            <a:ext cx="10255067" cy="6787035"/>
          </a:xfrm>
        </p:spPr>
        <p:txBody>
          <a:bodyPr>
            <a:normAutofit fontScale="85000" lnSpcReduction="10000"/>
          </a:bodyPr>
          <a:lstStyle/>
          <a:p>
            <a:pPr marL="344170" indent="-344170" algn="just"/>
            <a:r>
              <a:rPr lang="en-US" dirty="0">
                <a:ea typeface="+mn-lt"/>
                <a:cs typeface="+mn-lt"/>
              </a:rPr>
              <a:t>In those cases where literal translation is not possible, Vinay and </a:t>
            </a:r>
            <a:r>
              <a:rPr lang="en-US" dirty="0" err="1">
                <a:ea typeface="+mn-lt"/>
                <a:cs typeface="+mn-lt"/>
              </a:rPr>
              <a:t>Darbelnet</a:t>
            </a:r>
            <a:r>
              <a:rPr lang="en-US" dirty="0">
                <a:ea typeface="+mn-lt"/>
                <a:cs typeface="+mn-lt"/>
              </a:rPr>
              <a:t> say that the strategy  of </a:t>
            </a:r>
            <a:r>
              <a:rPr lang="en-US" b="1" dirty="0">
                <a:ea typeface="+mn-lt"/>
                <a:cs typeface="+mn-lt"/>
              </a:rPr>
              <a:t>oblique translation </a:t>
            </a:r>
            <a:r>
              <a:rPr lang="en-US" dirty="0">
                <a:ea typeface="+mn-lt"/>
                <a:cs typeface="+mn-lt"/>
              </a:rPr>
              <a:t>must be used.  This covers a further four procedures:</a:t>
            </a:r>
          </a:p>
          <a:p>
            <a:pPr marL="344170" indent="-344170"/>
            <a:r>
              <a:rPr lang="en-US" dirty="0">
                <a:ea typeface="+mn-lt"/>
                <a:cs typeface="+mn-lt"/>
              </a:rPr>
              <a:t>(4) </a:t>
            </a:r>
            <a:r>
              <a:rPr lang="en-US" b="1" dirty="0">
                <a:ea typeface="+mn-lt"/>
                <a:cs typeface="+mn-lt"/>
              </a:rPr>
              <a:t>Transposition: </a:t>
            </a:r>
            <a:r>
              <a:rPr lang="en-US" dirty="0">
                <a:ea typeface="+mn-lt"/>
                <a:cs typeface="+mn-lt"/>
              </a:rPr>
              <a:t>This is a change of one part of speech for another (e.g. noun for verb) without changing the sense. Transposition can be:</a:t>
            </a:r>
          </a:p>
          <a:p>
            <a:pPr marL="344170" indent="-344170" algn="just"/>
            <a:r>
              <a:rPr lang="en-US" dirty="0">
                <a:ea typeface="+mn-lt"/>
                <a:cs typeface="+mn-lt"/>
              </a:rPr>
              <a:t>Q  </a:t>
            </a:r>
            <a:r>
              <a:rPr lang="en-US" b="1" dirty="0">
                <a:ea typeface="+mn-lt"/>
                <a:cs typeface="+mn-lt"/>
              </a:rPr>
              <a:t>obligatory: </a:t>
            </a:r>
            <a:r>
              <a:rPr lang="en-US" dirty="0">
                <a:ea typeface="+mn-lt"/>
                <a:cs typeface="+mn-lt"/>
              </a:rPr>
              <a:t>French </a:t>
            </a:r>
            <a:r>
              <a:rPr lang="en-US" i="1" dirty="0" err="1">
                <a:ea typeface="+mn-lt"/>
                <a:cs typeface="+mn-lt"/>
              </a:rPr>
              <a:t>dès</a:t>
            </a:r>
            <a:r>
              <a:rPr lang="en-US" i="1" dirty="0">
                <a:ea typeface="+mn-lt"/>
                <a:cs typeface="+mn-lt"/>
              </a:rPr>
              <a:t>  son  lever </a:t>
            </a:r>
            <a:r>
              <a:rPr lang="en-US" dirty="0">
                <a:ea typeface="+mn-lt"/>
                <a:cs typeface="+mn-lt"/>
              </a:rPr>
              <a:t>[‘upon her rising’] in a past  context would be translated  by </a:t>
            </a:r>
            <a:r>
              <a:rPr lang="en-US" i="1" dirty="0">
                <a:ea typeface="+mn-lt"/>
                <a:cs typeface="+mn-lt"/>
              </a:rPr>
              <a:t>as soon as she got up</a:t>
            </a:r>
            <a:r>
              <a:rPr lang="en-US" dirty="0">
                <a:ea typeface="+mn-lt"/>
                <a:cs typeface="+mn-lt"/>
              </a:rPr>
              <a:t>; or</a:t>
            </a:r>
          </a:p>
          <a:p>
            <a:pPr marL="344170" indent="-344170" algn="just"/>
            <a:r>
              <a:rPr lang="en-US" dirty="0">
                <a:ea typeface="+mn-lt"/>
                <a:cs typeface="+mn-lt"/>
              </a:rPr>
              <a:t>Q  </a:t>
            </a:r>
            <a:r>
              <a:rPr lang="en-US" b="1" dirty="0">
                <a:ea typeface="+mn-lt"/>
                <a:cs typeface="+mn-lt"/>
              </a:rPr>
              <a:t>optional: </a:t>
            </a:r>
            <a:r>
              <a:rPr lang="en-US" dirty="0">
                <a:ea typeface="+mn-lt"/>
                <a:cs typeface="+mn-lt"/>
              </a:rPr>
              <a:t>in the reverse  direction, the English </a:t>
            </a:r>
            <a:r>
              <a:rPr lang="en-US" i="1" dirty="0">
                <a:ea typeface="+mn-lt"/>
                <a:cs typeface="+mn-lt"/>
              </a:rPr>
              <a:t>as soon  as she  got up </a:t>
            </a:r>
            <a:r>
              <a:rPr lang="en-US" dirty="0">
                <a:ea typeface="+mn-lt"/>
                <a:cs typeface="+mn-lt"/>
              </a:rPr>
              <a:t>could be translated  into French literally as </a:t>
            </a:r>
            <a:r>
              <a:rPr lang="en-US" i="1" dirty="0" err="1">
                <a:ea typeface="+mn-lt"/>
                <a:cs typeface="+mn-lt"/>
              </a:rPr>
              <a:t>dès</a:t>
            </a:r>
            <a:r>
              <a:rPr lang="en-US" i="1" dirty="0">
                <a:ea typeface="+mn-lt"/>
                <a:cs typeface="+mn-lt"/>
              </a:rPr>
              <a:t>  </a:t>
            </a:r>
            <a:r>
              <a:rPr lang="en-US" i="1" dirty="0" err="1">
                <a:ea typeface="+mn-lt"/>
                <a:cs typeface="+mn-lt"/>
              </a:rPr>
              <a:t>qu’elle</a:t>
            </a:r>
            <a:r>
              <a:rPr lang="en-US" i="1" dirty="0">
                <a:ea typeface="+mn-lt"/>
                <a:cs typeface="+mn-lt"/>
              </a:rPr>
              <a:t> </a:t>
            </a:r>
            <a:r>
              <a:rPr lang="en-US" i="1" dirty="0" err="1">
                <a:ea typeface="+mn-lt"/>
                <a:cs typeface="+mn-lt"/>
              </a:rPr>
              <a:t>s’est</a:t>
            </a:r>
            <a:r>
              <a:rPr lang="en-US" i="1" dirty="0">
                <a:ea typeface="+mn-lt"/>
                <a:cs typeface="+mn-lt"/>
              </a:rPr>
              <a:t> levée </a:t>
            </a:r>
            <a:r>
              <a:rPr lang="en-US" dirty="0">
                <a:ea typeface="+mn-lt"/>
                <a:cs typeface="+mn-lt"/>
              </a:rPr>
              <a:t>or as a verb-to-noun transposition  in </a:t>
            </a:r>
            <a:r>
              <a:rPr lang="en-US" i="1" dirty="0" err="1">
                <a:ea typeface="+mn-lt"/>
                <a:cs typeface="+mn-lt"/>
              </a:rPr>
              <a:t>dès</a:t>
            </a:r>
            <a:r>
              <a:rPr lang="en-US" i="1" dirty="0">
                <a:ea typeface="+mn-lt"/>
                <a:cs typeface="+mn-lt"/>
              </a:rPr>
              <a:t>  son lever </a:t>
            </a:r>
            <a:r>
              <a:rPr lang="en-US" dirty="0">
                <a:ea typeface="+mn-lt"/>
                <a:cs typeface="+mn-lt"/>
              </a:rPr>
              <a:t>[‘upon her rising’].</a:t>
            </a:r>
          </a:p>
          <a:p>
            <a:pPr marL="344170" indent="-344170" algn="just"/>
            <a:r>
              <a:rPr lang="en-US" dirty="0">
                <a:ea typeface="+mn-lt"/>
                <a:cs typeface="+mn-lt"/>
              </a:rPr>
              <a:t>Vinay and  </a:t>
            </a:r>
            <a:r>
              <a:rPr lang="en-US" dirty="0" err="1">
                <a:ea typeface="+mn-lt"/>
                <a:cs typeface="+mn-lt"/>
              </a:rPr>
              <a:t>Darbelnet</a:t>
            </a:r>
            <a:r>
              <a:rPr lang="en-US" dirty="0">
                <a:ea typeface="+mn-lt"/>
                <a:cs typeface="+mn-lt"/>
              </a:rPr>
              <a:t>  see  transposition  as  ‘probably the  most common structural change undertaken  by translators’. They list at least ten different categories, such as:</a:t>
            </a:r>
          </a:p>
          <a:p>
            <a:pPr marL="344170" indent="-344170" algn="just"/>
            <a:r>
              <a:rPr lang="en-US" dirty="0">
                <a:ea typeface="+mn-lt"/>
                <a:cs typeface="+mn-lt"/>
              </a:rPr>
              <a:t>verb A noun: </a:t>
            </a:r>
            <a:r>
              <a:rPr lang="en-US" i="1" dirty="0">
                <a:ea typeface="+mn-lt"/>
                <a:cs typeface="+mn-lt"/>
              </a:rPr>
              <a:t>they have pioneered  </a:t>
            </a:r>
            <a:r>
              <a:rPr lang="en-US" dirty="0">
                <a:ea typeface="+mn-lt"/>
                <a:cs typeface="+mn-lt"/>
              </a:rPr>
              <a:t>A </a:t>
            </a:r>
            <a:r>
              <a:rPr lang="en-US" i="1" dirty="0">
                <a:ea typeface="+mn-lt"/>
                <a:cs typeface="+mn-lt"/>
              </a:rPr>
              <a:t>they have been  the first</a:t>
            </a:r>
            <a:r>
              <a:rPr lang="en-US" dirty="0">
                <a:ea typeface="+mn-lt"/>
                <a:cs typeface="+mn-lt"/>
              </a:rPr>
              <a:t>;</a:t>
            </a:r>
          </a:p>
          <a:p>
            <a:pPr marL="344170" indent="-344170" algn="just"/>
            <a:r>
              <a:rPr lang="en-US" dirty="0">
                <a:ea typeface="+mn-lt"/>
                <a:cs typeface="+mn-lt"/>
              </a:rPr>
              <a:t>adverb A verb: </a:t>
            </a:r>
            <a:r>
              <a:rPr lang="en-US" i="1" dirty="0">
                <a:ea typeface="+mn-lt"/>
                <a:cs typeface="+mn-lt"/>
              </a:rPr>
              <a:t>He will soon be back </a:t>
            </a:r>
            <a:r>
              <a:rPr lang="en-US" dirty="0">
                <a:ea typeface="+mn-lt"/>
                <a:cs typeface="+mn-lt"/>
              </a:rPr>
              <a:t>A </a:t>
            </a:r>
            <a:r>
              <a:rPr lang="en-US" i="1" dirty="0">
                <a:ea typeface="+mn-lt"/>
                <a:cs typeface="+mn-lt"/>
              </a:rPr>
              <a:t>He will hurry to be back</a:t>
            </a:r>
            <a:r>
              <a:rPr lang="en-US" dirty="0">
                <a:ea typeface="+mn-lt"/>
                <a:cs typeface="+mn-lt"/>
              </a:rPr>
              <a:t>.</a:t>
            </a:r>
          </a:p>
          <a:p>
            <a:pPr marL="344170" indent="-344170"/>
            <a:endParaRPr lang="en-US" dirty="0">
              <a:cs typeface="Arial"/>
            </a:endParaRPr>
          </a:p>
        </p:txBody>
      </p:sp>
    </p:spTree>
    <p:extLst>
      <p:ext uri="{BB962C8B-B14F-4D97-AF65-F5344CB8AC3E}">
        <p14:creationId xmlns="" xmlns:p14="http://schemas.microsoft.com/office/powerpoint/2010/main" val="2824204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DCA788-7DD9-4D34-8C16-F4ED05B84945}"/>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C5FCF5DF-7C61-44CF-A9BF-8288CE0DE0FE}"/>
              </a:ext>
            </a:extLst>
          </p:cNvPr>
          <p:cNvSpPr>
            <a:spLocks noGrp="1"/>
          </p:cNvSpPr>
          <p:nvPr>
            <p:ph idx="1"/>
          </p:nvPr>
        </p:nvSpPr>
        <p:spPr>
          <a:xfrm>
            <a:off x="1105826" y="1721436"/>
            <a:ext cx="9464313" cy="3997828"/>
          </a:xfrm>
        </p:spPr>
        <p:txBody>
          <a:bodyPr vert="horz" lIns="91440" tIns="45720" rIns="91440" bIns="45720" rtlCol="0" anchor="ctr">
            <a:noAutofit/>
          </a:bodyPr>
          <a:lstStyle/>
          <a:p>
            <a:pPr marL="344170" indent="-344170"/>
            <a:r>
              <a:rPr lang="en-US" dirty="0">
                <a:ea typeface="+mn-lt"/>
                <a:cs typeface="+mn-lt"/>
              </a:rPr>
              <a:t>(5)  </a:t>
            </a:r>
            <a:r>
              <a:rPr lang="en-US" b="1" dirty="0">
                <a:ea typeface="+mn-lt"/>
                <a:cs typeface="+mn-lt"/>
              </a:rPr>
              <a:t>Modulation: </a:t>
            </a:r>
            <a:r>
              <a:rPr lang="en-US" dirty="0">
                <a:ea typeface="+mn-lt"/>
                <a:cs typeface="+mn-lt"/>
              </a:rPr>
              <a:t>This changes the semantics and point of view of the SL. It can be:</a:t>
            </a:r>
          </a:p>
          <a:p>
            <a:pPr marL="344170" indent="-344170" algn="just"/>
            <a:r>
              <a:rPr lang="en-US" dirty="0">
                <a:ea typeface="+mn-lt"/>
                <a:cs typeface="+mn-lt"/>
              </a:rPr>
              <a:t>Q  </a:t>
            </a:r>
            <a:r>
              <a:rPr lang="en-US" b="1" dirty="0">
                <a:ea typeface="+mn-lt"/>
                <a:cs typeface="+mn-lt"/>
              </a:rPr>
              <a:t>obligatory</a:t>
            </a:r>
            <a:r>
              <a:rPr lang="en-US" dirty="0">
                <a:ea typeface="+mn-lt"/>
                <a:cs typeface="+mn-lt"/>
              </a:rPr>
              <a:t>: e.g. </a:t>
            </a:r>
            <a:r>
              <a:rPr lang="en-US" i="1" dirty="0">
                <a:ea typeface="+mn-lt"/>
                <a:cs typeface="+mn-lt"/>
              </a:rPr>
              <a:t>the  time  when  </a:t>
            </a:r>
            <a:r>
              <a:rPr lang="en-US" dirty="0">
                <a:ea typeface="+mn-lt"/>
                <a:cs typeface="+mn-lt"/>
              </a:rPr>
              <a:t>translates as  </a:t>
            </a:r>
            <a:r>
              <a:rPr lang="en-US" i="1" dirty="0">
                <a:ea typeface="+mn-lt"/>
                <a:cs typeface="+mn-lt"/>
              </a:rPr>
              <a:t>le moment  </a:t>
            </a:r>
            <a:r>
              <a:rPr lang="en-US" i="1" dirty="0" err="1">
                <a:ea typeface="+mn-lt"/>
                <a:cs typeface="+mn-lt"/>
              </a:rPr>
              <a:t>où</a:t>
            </a:r>
            <a:r>
              <a:rPr lang="en-US" i="1" dirty="0">
                <a:ea typeface="+mn-lt"/>
                <a:cs typeface="+mn-lt"/>
              </a:rPr>
              <a:t> </a:t>
            </a:r>
            <a:r>
              <a:rPr lang="en-US" dirty="0">
                <a:ea typeface="+mn-lt"/>
                <a:cs typeface="+mn-lt"/>
              </a:rPr>
              <a:t>[lit. ‘the moment where’];</a:t>
            </a:r>
          </a:p>
          <a:p>
            <a:pPr marL="344170" indent="-344170" algn="just"/>
            <a:r>
              <a:rPr lang="en-US" dirty="0">
                <a:ea typeface="+mn-lt"/>
                <a:cs typeface="+mn-lt"/>
              </a:rPr>
              <a:t>Q  </a:t>
            </a:r>
            <a:r>
              <a:rPr lang="en-US" b="1" dirty="0">
                <a:ea typeface="+mn-lt"/>
                <a:cs typeface="+mn-lt"/>
              </a:rPr>
              <a:t>optional</a:t>
            </a:r>
            <a:r>
              <a:rPr lang="en-US" dirty="0">
                <a:ea typeface="+mn-lt"/>
                <a:cs typeface="+mn-lt"/>
              </a:rPr>
              <a:t>, though  linked to preferred  structures of the two languages: e.g. the reversal of point of view in </a:t>
            </a:r>
            <a:r>
              <a:rPr lang="en-US" i="1" dirty="0">
                <a:ea typeface="+mn-lt"/>
                <a:cs typeface="+mn-lt"/>
              </a:rPr>
              <a:t>it is not difficult to show </a:t>
            </a:r>
            <a:r>
              <a:rPr lang="en-US" dirty="0">
                <a:ea typeface="+mn-lt"/>
                <a:cs typeface="+mn-lt"/>
              </a:rPr>
              <a:t>&gt; </a:t>
            </a:r>
            <a:r>
              <a:rPr lang="en-US" i="1" dirty="0" err="1">
                <a:ea typeface="+mn-lt"/>
                <a:cs typeface="+mn-lt"/>
              </a:rPr>
              <a:t>il</a:t>
            </a:r>
            <a:r>
              <a:rPr lang="en-US" i="1" dirty="0">
                <a:ea typeface="+mn-lt"/>
                <a:cs typeface="+mn-lt"/>
              </a:rPr>
              <a:t> </a:t>
            </a:r>
            <a:r>
              <a:rPr lang="en-US" i="1" dirty="0" err="1">
                <a:ea typeface="+mn-lt"/>
                <a:cs typeface="+mn-lt"/>
              </a:rPr>
              <a:t>est</a:t>
            </a:r>
            <a:r>
              <a:rPr lang="en-US" i="1" dirty="0">
                <a:ea typeface="+mn-lt"/>
                <a:cs typeface="+mn-lt"/>
              </a:rPr>
              <a:t> facile de </a:t>
            </a:r>
            <a:r>
              <a:rPr lang="en-US" i="1" dirty="0" err="1">
                <a:ea typeface="+mn-lt"/>
                <a:cs typeface="+mn-lt"/>
              </a:rPr>
              <a:t>démontrer</a:t>
            </a:r>
            <a:r>
              <a:rPr lang="en-US" i="1" dirty="0">
                <a:ea typeface="+mn-lt"/>
                <a:cs typeface="+mn-lt"/>
              </a:rPr>
              <a:t> </a:t>
            </a:r>
            <a:r>
              <a:rPr lang="en-US" dirty="0">
                <a:ea typeface="+mn-lt"/>
                <a:cs typeface="+mn-lt"/>
              </a:rPr>
              <a:t>[lit. ‘it is easy to show’].</a:t>
            </a:r>
          </a:p>
          <a:p>
            <a:pPr marL="344170" indent="-344170" algn="just"/>
            <a:r>
              <a:rPr lang="en-US" dirty="0">
                <a:ea typeface="+mn-lt"/>
                <a:cs typeface="+mn-lt"/>
              </a:rPr>
              <a:t>Modulation is a procedure that is justified ‘when, although a literal, or even transposed, translation  results  in a grammatically correct  utterance, it is considered unsuitable, unidiomatic or awkward in the TL’.</a:t>
            </a:r>
          </a:p>
          <a:p>
            <a:pPr marL="344170" indent="-344170" algn="just"/>
            <a:r>
              <a:rPr lang="en-US" dirty="0">
                <a:ea typeface="+mn-lt"/>
                <a:cs typeface="+mn-lt"/>
              </a:rPr>
              <a:t>Vinay and </a:t>
            </a:r>
            <a:r>
              <a:rPr lang="en-US" dirty="0" err="1">
                <a:ea typeface="+mn-lt"/>
                <a:cs typeface="+mn-lt"/>
              </a:rPr>
              <a:t>Darbelnet</a:t>
            </a:r>
            <a:r>
              <a:rPr lang="en-US" dirty="0">
                <a:ea typeface="+mn-lt"/>
                <a:cs typeface="+mn-lt"/>
              </a:rPr>
              <a:t> place much store by modulation as ‘the touchstone of a  good  translator’,  whereas   transposition  ‘simply shows  a  very good command  of the  target  language’.  Modulation at the  level of message is subdivided along the following lines:</a:t>
            </a:r>
          </a:p>
          <a:p>
            <a:pPr marL="344170" indent="-344170"/>
            <a:endParaRPr lang="en-US" dirty="0">
              <a:cs typeface="Arial"/>
            </a:endParaRPr>
          </a:p>
        </p:txBody>
      </p:sp>
    </p:spTree>
    <p:extLst>
      <p:ext uri="{BB962C8B-B14F-4D97-AF65-F5344CB8AC3E}">
        <p14:creationId xmlns="" xmlns:p14="http://schemas.microsoft.com/office/powerpoint/2010/main" val="1849153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1CF8CB2-5BE9-4031-B632-8D298CD64D5E}"/>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07B1E644-2CA5-4FB5-9882-DB4E91272B4B}"/>
              </a:ext>
            </a:extLst>
          </p:cNvPr>
          <p:cNvSpPr>
            <a:spLocks noGrp="1"/>
          </p:cNvSpPr>
          <p:nvPr>
            <p:ph idx="1"/>
          </p:nvPr>
        </p:nvSpPr>
        <p:spPr>
          <a:xfrm>
            <a:off x="1077072" y="686268"/>
            <a:ext cx="9622463" cy="5881261"/>
          </a:xfrm>
        </p:spPr>
        <p:txBody>
          <a:bodyPr>
            <a:normAutofit fontScale="77500" lnSpcReduction="20000"/>
          </a:bodyPr>
          <a:lstStyle/>
          <a:p>
            <a:pPr marL="344170" indent="-344170" algn="just"/>
            <a:r>
              <a:rPr lang="en-US" b="1" dirty="0">
                <a:ea typeface="+mn-lt"/>
                <a:cs typeface="+mn-lt"/>
              </a:rPr>
              <a:t>abstract&lt; &gt;concrete</a:t>
            </a:r>
            <a:r>
              <a:rPr lang="en-US" dirty="0">
                <a:ea typeface="+mn-lt"/>
                <a:cs typeface="+mn-lt"/>
              </a:rPr>
              <a:t>,  or  </a:t>
            </a:r>
            <a:r>
              <a:rPr lang="en-US" b="1" dirty="0">
                <a:ea typeface="+mn-lt"/>
                <a:cs typeface="+mn-lt"/>
              </a:rPr>
              <a:t>particular&lt;  &gt;general:  </a:t>
            </a:r>
            <a:r>
              <a:rPr lang="en-US" i="1" dirty="0">
                <a:ea typeface="+mn-lt"/>
                <a:cs typeface="+mn-lt"/>
              </a:rPr>
              <a:t>She   can   do   no other &gt; She  cannot act differently</a:t>
            </a:r>
            <a:r>
              <a:rPr lang="en-US" dirty="0">
                <a:ea typeface="+mn-lt"/>
                <a:cs typeface="+mn-lt"/>
              </a:rPr>
              <a:t>; Give </a:t>
            </a:r>
            <a:r>
              <a:rPr lang="en-US" i="1" dirty="0">
                <a:ea typeface="+mn-lt"/>
                <a:cs typeface="+mn-lt"/>
              </a:rPr>
              <a:t>a pint of blood </a:t>
            </a:r>
            <a:r>
              <a:rPr lang="en-US" dirty="0">
                <a:ea typeface="+mn-lt"/>
                <a:cs typeface="+mn-lt"/>
              </a:rPr>
              <a:t>&gt; </a:t>
            </a:r>
            <a:r>
              <a:rPr lang="en-US" i="1" dirty="0">
                <a:ea typeface="+mn-lt"/>
                <a:cs typeface="+mn-lt"/>
              </a:rPr>
              <a:t>Give a little blood</a:t>
            </a:r>
            <a:endParaRPr lang="en-US" dirty="0">
              <a:ea typeface="+mn-lt"/>
              <a:cs typeface="+mn-lt"/>
            </a:endParaRPr>
          </a:p>
          <a:p>
            <a:pPr marL="344170" indent="-344170" algn="just"/>
            <a:r>
              <a:rPr lang="en-US" b="1" dirty="0">
                <a:ea typeface="+mn-lt"/>
                <a:cs typeface="+mn-lt"/>
              </a:rPr>
              <a:t>explicative modulation</a:t>
            </a:r>
            <a:r>
              <a:rPr lang="en-US" dirty="0">
                <a:ea typeface="+mn-lt"/>
                <a:cs typeface="+mn-lt"/>
              </a:rPr>
              <a:t>, or </a:t>
            </a:r>
            <a:r>
              <a:rPr lang="en-US" b="1" dirty="0">
                <a:ea typeface="+mn-lt"/>
                <a:cs typeface="+mn-lt"/>
              </a:rPr>
              <a:t>effect&lt; &gt;cause: </a:t>
            </a:r>
            <a:r>
              <a:rPr lang="en-US" i="1" dirty="0">
                <a:ea typeface="+mn-lt"/>
                <a:cs typeface="+mn-lt"/>
              </a:rPr>
              <a:t>You’re quite a stranger</a:t>
            </a:r>
            <a:endParaRPr lang="en-US" dirty="0">
              <a:ea typeface="+mn-lt"/>
              <a:cs typeface="+mn-lt"/>
            </a:endParaRPr>
          </a:p>
          <a:p>
            <a:pPr marL="344170" indent="-344170" algn="just"/>
            <a:r>
              <a:rPr lang="en-US" dirty="0">
                <a:ea typeface="+mn-lt"/>
                <a:cs typeface="+mn-lt"/>
              </a:rPr>
              <a:t>&gt; </a:t>
            </a:r>
            <a:r>
              <a:rPr lang="en-US" i="1" dirty="0">
                <a:ea typeface="+mn-lt"/>
                <a:cs typeface="+mn-lt"/>
              </a:rPr>
              <a:t>We  don’t see  you </a:t>
            </a:r>
            <a:r>
              <a:rPr lang="en-US" i="1" dirty="0" err="1">
                <a:ea typeface="+mn-lt"/>
                <a:cs typeface="+mn-lt"/>
              </a:rPr>
              <a:t>any more</a:t>
            </a:r>
            <a:r>
              <a:rPr lang="en-US" dirty="0">
                <a:ea typeface="+mn-lt"/>
                <a:cs typeface="+mn-lt"/>
              </a:rPr>
              <a:t>.</a:t>
            </a:r>
          </a:p>
          <a:p>
            <a:pPr marL="344170" indent="-344170" algn="just"/>
            <a:r>
              <a:rPr lang="en-US" b="1" dirty="0">
                <a:ea typeface="+mn-lt"/>
                <a:cs typeface="+mn-lt"/>
              </a:rPr>
              <a:t>whole&lt; &gt;part: </a:t>
            </a:r>
            <a:r>
              <a:rPr lang="en-US" i="1" dirty="0">
                <a:ea typeface="+mn-lt"/>
                <a:cs typeface="+mn-lt"/>
              </a:rPr>
              <a:t>He shut the door in my face </a:t>
            </a:r>
            <a:r>
              <a:rPr lang="en-US" dirty="0">
                <a:ea typeface="+mn-lt"/>
                <a:cs typeface="+mn-lt"/>
              </a:rPr>
              <a:t>&gt; </a:t>
            </a:r>
            <a:r>
              <a:rPr lang="en-US" i="1" dirty="0">
                <a:ea typeface="+mn-lt"/>
                <a:cs typeface="+mn-lt"/>
              </a:rPr>
              <a:t>He shut the door in my nose</a:t>
            </a:r>
            <a:endParaRPr lang="en-US" dirty="0">
              <a:ea typeface="+mn-lt"/>
              <a:cs typeface="+mn-lt"/>
            </a:endParaRPr>
          </a:p>
          <a:p>
            <a:pPr marL="344170" indent="-344170" algn="just"/>
            <a:r>
              <a:rPr lang="en-US" b="1" dirty="0">
                <a:ea typeface="+mn-lt"/>
                <a:cs typeface="+mn-lt"/>
              </a:rPr>
              <a:t>part&lt; &gt;another part: </a:t>
            </a:r>
            <a:r>
              <a:rPr lang="en-US" i="1" dirty="0">
                <a:ea typeface="+mn-lt"/>
                <a:cs typeface="+mn-lt"/>
              </a:rPr>
              <a:t>He cleared his throat </a:t>
            </a:r>
            <a:r>
              <a:rPr lang="en-US" dirty="0">
                <a:ea typeface="+mn-lt"/>
                <a:cs typeface="+mn-lt"/>
              </a:rPr>
              <a:t>&gt; </a:t>
            </a:r>
            <a:r>
              <a:rPr lang="en-US" i="1" dirty="0">
                <a:ea typeface="+mn-lt"/>
                <a:cs typeface="+mn-lt"/>
              </a:rPr>
              <a:t>He cleared his voice</a:t>
            </a:r>
            <a:endParaRPr lang="en-US" dirty="0">
              <a:ea typeface="+mn-lt"/>
              <a:cs typeface="+mn-lt"/>
            </a:endParaRPr>
          </a:p>
          <a:p>
            <a:pPr marL="344170" indent="-344170" algn="just"/>
            <a:r>
              <a:rPr lang="en-US" b="1" dirty="0">
                <a:ea typeface="+mn-lt"/>
                <a:cs typeface="+mn-lt"/>
              </a:rPr>
              <a:t>reversal of terms: </a:t>
            </a:r>
            <a:r>
              <a:rPr lang="en-US" i="1" dirty="0">
                <a:ea typeface="+mn-lt"/>
                <a:cs typeface="+mn-lt"/>
              </a:rPr>
              <a:t>You can have it </a:t>
            </a:r>
            <a:r>
              <a:rPr lang="en-US" dirty="0">
                <a:ea typeface="+mn-lt"/>
                <a:cs typeface="+mn-lt"/>
              </a:rPr>
              <a:t>&gt; </a:t>
            </a:r>
            <a:r>
              <a:rPr lang="en-US" i="1" dirty="0">
                <a:ea typeface="+mn-lt"/>
                <a:cs typeface="+mn-lt"/>
              </a:rPr>
              <a:t>I’ll give it to you</a:t>
            </a:r>
            <a:endParaRPr lang="en-US" dirty="0">
              <a:ea typeface="+mn-lt"/>
              <a:cs typeface="+mn-lt"/>
            </a:endParaRPr>
          </a:p>
          <a:p>
            <a:pPr marL="344170" indent="-344170" algn="just"/>
            <a:r>
              <a:rPr lang="en-US" b="1" dirty="0">
                <a:ea typeface="+mn-lt"/>
                <a:cs typeface="+mn-lt"/>
              </a:rPr>
              <a:t>negation of opposite: </a:t>
            </a:r>
            <a:r>
              <a:rPr lang="en-US" i="1" dirty="0">
                <a:ea typeface="+mn-lt"/>
                <a:cs typeface="+mn-lt"/>
              </a:rPr>
              <a:t>It does  not seem  unusual </a:t>
            </a:r>
            <a:r>
              <a:rPr lang="en-US" dirty="0">
                <a:ea typeface="+mn-lt"/>
                <a:cs typeface="+mn-lt"/>
              </a:rPr>
              <a:t>&gt; </a:t>
            </a:r>
            <a:r>
              <a:rPr lang="en-US" i="1" dirty="0">
                <a:ea typeface="+mn-lt"/>
                <a:cs typeface="+mn-lt"/>
              </a:rPr>
              <a:t>It is very normal</a:t>
            </a:r>
            <a:endParaRPr lang="en-US" dirty="0">
              <a:ea typeface="+mn-lt"/>
              <a:cs typeface="+mn-lt"/>
            </a:endParaRPr>
          </a:p>
          <a:p>
            <a:pPr marL="344170" indent="-344170" algn="just"/>
            <a:r>
              <a:rPr lang="en-US" b="1" dirty="0">
                <a:ea typeface="+mn-lt"/>
                <a:cs typeface="+mn-lt"/>
              </a:rPr>
              <a:t>active&lt; &gt;passive: </a:t>
            </a:r>
            <a:r>
              <a:rPr lang="en-US" i="1" dirty="0">
                <a:ea typeface="+mn-lt"/>
                <a:cs typeface="+mn-lt"/>
              </a:rPr>
              <a:t>We  are not allowed to access the internet </a:t>
            </a:r>
            <a:r>
              <a:rPr lang="en-US" dirty="0">
                <a:ea typeface="+mn-lt"/>
                <a:cs typeface="+mn-lt"/>
              </a:rPr>
              <a:t>&gt; </a:t>
            </a:r>
            <a:r>
              <a:rPr lang="en-US" i="1" dirty="0">
                <a:ea typeface="+mn-lt"/>
                <a:cs typeface="+mn-lt"/>
              </a:rPr>
              <a:t>they don’t allow us to access the internet</a:t>
            </a:r>
            <a:endParaRPr lang="en-US" dirty="0">
              <a:ea typeface="+mn-lt"/>
              <a:cs typeface="+mn-lt"/>
            </a:endParaRPr>
          </a:p>
          <a:p>
            <a:pPr marL="344170" indent="-344170"/>
            <a:endParaRPr lang="en-US" dirty="0">
              <a:cs typeface="Arial"/>
            </a:endParaRPr>
          </a:p>
        </p:txBody>
      </p:sp>
    </p:spTree>
    <p:extLst>
      <p:ext uri="{BB962C8B-B14F-4D97-AF65-F5344CB8AC3E}">
        <p14:creationId xmlns="" xmlns:p14="http://schemas.microsoft.com/office/powerpoint/2010/main" val="2808120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185FED-0522-401D-8CDC-7188F4784A4D}"/>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02EF609E-FEFE-4E94-985D-C9E04FA6252C}"/>
              </a:ext>
            </a:extLst>
          </p:cNvPr>
          <p:cNvSpPr>
            <a:spLocks noGrp="1"/>
          </p:cNvSpPr>
          <p:nvPr>
            <p:ph idx="1"/>
          </p:nvPr>
        </p:nvSpPr>
        <p:spPr>
          <a:xfrm>
            <a:off x="1048315" y="1419513"/>
            <a:ext cx="9910011" cy="4529790"/>
          </a:xfrm>
        </p:spPr>
        <p:txBody>
          <a:bodyPr>
            <a:normAutofit fontScale="92500"/>
          </a:bodyPr>
          <a:lstStyle/>
          <a:p>
            <a:pPr marL="344170" indent="-344170" algn="just"/>
            <a:r>
              <a:rPr lang="en-US" b="1" dirty="0">
                <a:ea typeface="+mn-lt"/>
                <a:cs typeface="+mn-lt"/>
              </a:rPr>
              <a:t>rethinking of intervals and  limits  in space and  time:  </a:t>
            </a:r>
            <a:r>
              <a:rPr lang="en-US" i="1" dirty="0">
                <a:ea typeface="+mn-lt"/>
                <a:cs typeface="+mn-lt"/>
              </a:rPr>
              <a:t>No parking between signs </a:t>
            </a:r>
            <a:r>
              <a:rPr lang="en-US" dirty="0">
                <a:ea typeface="+mn-lt"/>
                <a:cs typeface="+mn-lt"/>
              </a:rPr>
              <a:t>&gt; </a:t>
            </a:r>
            <a:r>
              <a:rPr lang="en-US" i="1" dirty="0">
                <a:ea typeface="+mn-lt"/>
                <a:cs typeface="+mn-lt"/>
              </a:rPr>
              <a:t>Limit of parking</a:t>
            </a:r>
            <a:endParaRPr lang="en-US" dirty="0">
              <a:ea typeface="+mn-lt"/>
              <a:cs typeface="+mn-lt"/>
            </a:endParaRPr>
          </a:p>
          <a:p>
            <a:pPr marL="344170" indent="-344170" algn="just"/>
            <a:r>
              <a:rPr lang="en-US" b="1" dirty="0">
                <a:ea typeface="+mn-lt"/>
                <a:cs typeface="+mn-lt"/>
              </a:rPr>
              <a:t>change  of  symbol  </a:t>
            </a:r>
            <a:r>
              <a:rPr lang="en-US" dirty="0">
                <a:ea typeface="+mn-lt"/>
                <a:cs typeface="+mn-lt"/>
              </a:rPr>
              <a:t>(including  fixed and  new  metaphors):   En. </a:t>
            </a:r>
            <a:r>
              <a:rPr lang="en-US" i="1" dirty="0">
                <a:ea typeface="+mn-lt"/>
                <a:cs typeface="+mn-lt"/>
              </a:rPr>
              <a:t>He saw red </a:t>
            </a:r>
            <a:r>
              <a:rPr lang="en-US" dirty="0">
                <a:ea typeface="+mn-lt"/>
                <a:cs typeface="+mn-lt"/>
              </a:rPr>
              <a:t>[‘he became very angry’].</a:t>
            </a:r>
          </a:p>
          <a:p>
            <a:pPr marL="344170" indent="-344170" algn="just"/>
            <a:r>
              <a:rPr lang="en-US" dirty="0">
                <a:ea typeface="+mn-lt"/>
                <a:cs typeface="+mn-lt"/>
              </a:rPr>
              <a:t>Modulation therefore  covers  a wide range  of phenomena. There is also often a process of originally free modulations  becoming  fixed expressions. One  example  given by Vinay and  </a:t>
            </a:r>
            <a:r>
              <a:rPr lang="en-US" dirty="0" err="1">
                <a:ea typeface="+mn-lt"/>
                <a:cs typeface="+mn-lt"/>
              </a:rPr>
              <a:t>Darbelnet</a:t>
            </a:r>
            <a:r>
              <a:rPr lang="en-US" dirty="0">
                <a:ea typeface="+mn-lt"/>
                <a:cs typeface="+mn-lt"/>
              </a:rPr>
              <a:t>  (1995:  254)  is </a:t>
            </a:r>
            <a:r>
              <a:rPr lang="en-US" i="1" dirty="0">
                <a:ea typeface="+mn-lt"/>
                <a:cs typeface="+mn-lt"/>
              </a:rPr>
              <a:t>Vous  </a:t>
            </a:r>
            <a:r>
              <a:rPr lang="en-US" i="1" dirty="0" err="1">
                <a:ea typeface="+mn-lt"/>
                <a:cs typeface="+mn-lt"/>
              </a:rPr>
              <a:t>l’avez</a:t>
            </a:r>
            <a:r>
              <a:rPr lang="en-US" i="1" dirty="0">
                <a:ea typeface="+mn-lt"/>
                <a:cs typeface="+mn-lt"/>
              </a:rPr>
              <a:t> </a:t>
            </a:r>
            <a:r>
              <a:rPr lang="en-US" i="1" dirty="0" err="1">
                <a:ea typeface="+mn-lt"/>
                <a:cs typeface="+mn-lt"/>
              </a:rPr>
              <a:t>échappé</a:t>
            </a:r>
            <a:r>
              <a:rPr lang="en-US" i="1" dirty="0">
                <a:ea typeface="+mn-lt"/>
                <a:cs typeface="+mn-lt"/>
              </a:rPr>
              <a:t> belle </a:t>
            </a:r>
            <a:r>
              <a:rPr lang="en-US" dirty="0">
                <a:ea typeface="+mn-lt"/>
                <a:cs typeface="+mn-lt"/>
              </a:rPr>
              <a:t>[lit. ‘You have escaped beautifully’] &gt; </a:t>
            </a:r>
            <a:r>
              <a:rPr lang="en-US" i="1" dirty="0">
                <a:ea typeface="+mn-lt"/>
                <a:cs typeface="+mn-lt"/>
              </a:rPr>
              <a:t>You’ve had a narrow escape</a:t>
            </a:r>
            <a:r>
              <a:rPr lang="en-US" dirty="0">
                <a:ea typeface="+mn-lt"/>
                <a:cs typeface="+mn-lt"/>
              </a:rPr>
              <a:t>.</a:t>
            </a:r>
          </a:p>
          <a:p>
            <a:pPr marL="344170" indent="-344170"/>
            <a:endParaRPr lang="en-US" dirty="0">
              <a:cs typeface="Arial"/>
            </a:endParaRPr>
          </a:p>
        </p:txBody>
      </p:sp>
    </p:spTree>
    <p:extLst>
      <p:ext uri="{BB962C8B-B14F-4D97-AF65-F5344CB8AC3E}">
        <p14:creationId xmlns="" xmlns:p14="http://schemas.microsoft.com/office/powerpoint/2010/main" val="972789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TotalTime>
  <Words>20</Words>
  <Application>Microsoft Office PowerPoint</Application>
  <PresentationFormat>Custom</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Lecture Three</vt:lpstr>
      <vt:lpstr>Slide 2</vt:lpstr>
      <vt:lpstr>Vinay and Darbelnet’s model</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dc:creator>
  <cp:lastModifiedBy>adel</cp:lastModifiedBy>
  <cp:revision>207</cp:revision>
  <dcterms:modified xsi:type="dcterms:W3CDTF">2020-03-25T21:02:03Z</dcterms:modified>
</cp:coreProperties>
</file>